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200950172148478E-3"/>
          <c:y val="0.10269950852154192"/>
          <c:w val="0.98598714583144642"/>
          <c:h val="0.728639926440642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C4-47D0-82C0-F5772268C0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C4-47D0-82C0-F5772268C014}"/>
              </c:ext>
            </c:extLst>
          </c:dPt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субсидия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B2-43C1-923A-A8A2887AD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05"/>
          <c:y val="0.83063728349219912"/>
          <c:w val="0.9"/>
          <c:h val="0.16936271650780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0.15477</cdr:x>
      <cdr:y>0.48369</cdr:y>
    </cdr:from>
    <cdr:to>
      <cdr:x>0.38337</cdr:x>
      <cdr:y>0.79456</cdr:y>
    </cdr:to>
    <cdr:sp macro="" textlink="">
      <cdr:nvSpPr>
        <cdr:cNvPr id="2" name="10-конечная звезда 2">
          <a:extLst xmlns:a="http://schemas.openxmlformats.org/drawingml/2006/main">
            <a:ext uri="{FF2B5EF4-FFF2-40B4-BE49-F238E27FC236}">
              <a16:creationId xmlns:a16="http://schemas.microsoft.com/office/drawing/2014/main" id="{4E325189-DC24-4824-9453-9E3B052744C9}"/>
            </a:ext>
          </a:extLst>
        </cdr:cNvPr>
        <cdr:cNvSpPr/>
      </cdr:nvSpPr>
      <cdr:spPr>
        <a:xfrm xmlns:a="http://schemas.openxmlformats.org/drawingml/2006/main">
          <a:off x="512663" y="1335153"/>
          <a:ext cx="757207" cy="858107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</a:rPr>
            <a:t>95%</a:t>
          </a:r>
          <a:endParaRPr lang="ru-RU" sz="2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0.62825</cdr:x>
      <cdr:y>0</cdr:y>
    </cdr:from>
    <cdr:to>
      <cdr:x>0.85684</cdr:x>
      <cdr:y>0.31087</cdr:y>
    </cdr:to>
    <cdr:sp macro="" textlink="">
      <cdr:nvSpPr>
        <cdr:cNvPr id="3" name="10-конечная звезда 2">
          <a:extLst xmlns:a="http://schemas.openxmlformats.org/drawingml/2006/main">
            <a:ext uri="{FF2B5EF4-FFF2-40B4-BE49-F238E27FC236}">
              <a16:creationId xmlns:a16="http://schemas.microsoft.com/office/drawing/2014/main" id="{CD30A22B-612C-4744-8624-668764D73D96}"/>
            </a:ext>
          </a:extLst>
        </cdr:cNvPr>
        <cdr:cNvSpPr/>
      </cdr:nvSpPr>
      <cdr:spPr>
        <a:xfrm xmlns:a="http://schemas.openxmlformats.org/drawingml/2006/main">
          <a:off x="2081020" y="0"/>
          <a:ext cx="757207" cy="858107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</a:rPr>
            <a:t>5%</a:t>
          </a:r>
          <a:endParaRPr lang="ru-RU" sz="2000" b="1" dirty="0">
            <a:solidFill>
              <a:srgbClr val="C0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34DC-2AF6-46C7-B56C-6A47F59F58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623E-B41E-4833-9B21-CBA460002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8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34DC-2AF6-46C7-B56C-6A47F59F58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623E-B41E-4833-9B21-CBA460002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636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4" y="2130522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035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535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2" y="440699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2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116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94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614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201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792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55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14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55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429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763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5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34DC-2AF6-46C7-B56C-6A47F59F58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623E-B41E-4833-9B21-CBA460002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810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73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756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4" y="2130522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738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667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2" y="440699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2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352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89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457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838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05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55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14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55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486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51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4" y="2130522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07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474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73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645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4" y="2130522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416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316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2" y="440699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2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049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0467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055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669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877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55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14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55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5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271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582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934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73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8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2" y="440699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2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09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4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23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0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34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55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14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55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34DC-2AF6-46C7-B56C-6A47F59F58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623E-B41E-4833-9B21-CBA460002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43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69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6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73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57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4" y="2130522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02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8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2" y="440699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2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24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80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85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89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6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34DC-2AF6-46C7-B56C-6A47F59F58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623E-B41E-4833-9B21-CBA460002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81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55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14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55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61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33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16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73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5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4" y="2130522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48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70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2" y="440699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2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39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1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27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34DC-2AF6-46C7-B56C-6A47F59F58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623E-B41E-4833-9B21-CBA460002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52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24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55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14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55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86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97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21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73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54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4" y="2130522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5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83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2" y="440699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2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98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43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3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34DC-2AF6-46C7-B56C-6A47F59F58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623E-B41E-4833-9B21-CBA460002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87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21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03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55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14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55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3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64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700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73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102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4" y="2130522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84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090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2" y="440699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2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015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6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34DC-2AF6-46C7-B56C-6A47F59F58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623E-B41E-4833-9B21-CBA460002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641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228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80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221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55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14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55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843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97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834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73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113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4" y="2130522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585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543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2" y="440699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2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9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34DC-2AF6-46C7-B56C-6A47F59F58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623E-B41E-4833-9B21-CBA460002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969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089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55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83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367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55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14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55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761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271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486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73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118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4" y="2130522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346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5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34DC-2AF6-46C7-B56C-6A47F59F58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623E-B41E-4833-9B21-CBA460002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577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2" y="440699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2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460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601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237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470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443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55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14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55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774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53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943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73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870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4" y="2130522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9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34DC-2AF6-46C7-B56C-6A47F59F58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623E-B41E-4833-9B21-CBA460002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888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997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2" y="440699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2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991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94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572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149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165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55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14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55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558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622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098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73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3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934DC-2AF6-46C7-B56C-6A47F59F580C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C623E-B41E-4833-9B21-CBA460002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0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447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8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447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4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447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4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447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9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447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447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447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9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447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0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447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447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8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F5D5-0DF2-4534-AEAC-A16FAB9751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447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A4AA-C578-4B12-A662-B91767985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7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473" y="1468234"/>
            <a:ext cx="9721215" cy="201622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 подходах и механизмах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государственной поддержки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МАЛЫХ ФОРМ ХОЗЯЙСТВОВАНИЯ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(ЛПХ)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АПК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 2024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году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7608" y="188641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libri"/>
              </a:rPr>
              <a:t>Министерство сельского хозяйства </a:t>
            </a:r>
            <a:endParaRPr lang="ru-RU" sz="2400" dirty="0">
              <a:solidFill>
                <a:srgbClr val="002060"/>
              </a:solidFill>
              <a:latin typeface="Calibri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Calibri"/>
              </a:rPr>
              <a:t>Красноярского </a:t>
            </a:r>
            <a:r>
              <a:rPr lang="ru-RU" sz="2400" dirty="0">
                <a:solidFill>
                  <a:srgbClr val="002060"/>
                </a:solidFill>
                <a:latin typeface="Calibri"/>
              </a:rPr>
              <a:t>края</a:t>
            </a:r>
          </a:p>
        </p:txBody>
      </p:sp>
    </p:spTree>
    <p:extLst>
      <p:ext uri="{BB962C8B-B14F-4D97-AF65-F5344CB8AC3E}">
        <p14:creationId xmlns:p14="http://schemas.microsoft.com/office/powerpoint/2010/main" val="7621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7528" y="188640"/>
            <a:ext cx="8579444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F79646">
                  <a:lumMod val="75000"/>
                </a:srgbClr>
              </a:buClr>
              <a:buNone/>
            </a:pPr>
            <a:r>
              <a:rPr lang="ru-RU" sz="2400" u="sng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Подписание заявки ЭП</a:t>
            </a: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1847528" y="908720"/>
            <a:ext cx="8496944" cy="115212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prstClr val="black"/>
              </a:buClr>
              <a:buNone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Заявка может быть подписана </a:t>
            </a:r>
            <a:r>
              <a:rPr 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простой электронной подписью (далее – ПЭП) 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(в случае </a:t>
            </a:r>
            <a:r>
              <a:rPr lang="ru-RU" sz="1800" u="sng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если это предусмотрено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 Порядком). В остальных случаях заявка должна быть подписана </a:t>
            </a:r>
            <a:r>
              <a:rPr 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усиленной квалифицированной подписью (далее – КЭП)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  <a:p>
            <a:pPr marL="388620" indent="-342900">
              <a:buClr>
                <a:srgbClr val="9BBB59">
                  <a:lumMod val="50000"/>
                </a:srgbClr>
              </a:buClr>
              <a:buFont typeface="Georgia" pitchFamily="18" charset="0"/>
              <a:buAutoNum type="arabicPeriod"/>
            </a:pPr>
            <a:endParaRPr lang="ru-RU" sz="16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9616" y="3620655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buClr>
                <a:prstClr val="black"/>
              </a:buClr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подписания соглашения в системе «Электронный бюджет» требуется У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23994" y="2204866"/>
            <a:ext cx="4104455" cy="11637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45720" algn="ctr"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Pct val="130000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УКЭП – (усиленная квалифицированная электронная подпись) можно получить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ФНС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 другом аккредитованном удостоверяющем центре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47530" y="5009382"/>
            <a:ext cx="6413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buClr>
                <a:prstClr val="black"/>
              </a:buCl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УКЭП и вступления в реестр субъектов АПК, необходимо снова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запрос на доступ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сельхозтоваропроизводитель, в случае если на отбор заявление подавали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физического лица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Подключение электронной цифровой подписи (ЭЦП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902" y="1196752"/>
            <a:ext cx="23186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19538" y="2204864"/>
            <a:ext cx="3749247" cy="116950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45720" algn="ctr"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Pct val="130000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ПЭП – (простая электронная подпись) это логин/пароль, которые Вы вводите для авторизации через ЕСИА (Госуслуги)</a:t>
            </a:r>
          </a:p>
        </p:txBody>
      </p:sp>
      <p:pic>
        <p:nvPicPr>
          <p:cNvPr id="12" name="Picture 2" descr="восклицательный знак знак информация пузырь - Пользовательский интерфейс и  жесты Ико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584" y="3701605"/>
            <a:ext cx="476529" cy="4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48" y="4745241"/>
            <a:ext cx="2098724" cy="18319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328248" y="5517232"/>
            <a:ext cx="2088232" cy="2970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46311" y="554400"/>
            <a:ext cx="8579444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F79646">
                  <a:lumMod val="75000"/>
                </a:srgbClr>
              </a:buClr>
              <a:buNone/>
            </a:pPr>
            <a:endParaRPr lang="ru-RU" sz="2400" u="sng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28248" y="5517232"/>
            <a:ext cx="2088232" cy="2970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857" y="1900362"/>
            <a:ext cx="927122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none" strike="noStrike" baseline="0" dirty="0" smtClean="0">
                <a:solidFill>
                  <a:srgbClr val="001F5F"/>
                </a:solidFill>
                <a:latin typeface="Arial" panose="020B0604020202020204" pitchFamily="34" charset="0"/>
              </a:rPr>
              <a:t>По всем интересующим вопросам о действующих мерах государственной поддержки</a:t>
            </a:r>
            <a:endParaRPr lang="ru-RU" sz="2000" b="0" i="0" u="none" strike="noStrike" baseline="0" dirty="0" smtClean="0">
              <a:solidFill>
                <a:srgbClr val="001F5F"/>
              </a:solidFill>
              <a:latin typeface="Arial" panose="020B0604020202020204" pitchFamily="34" charset="0"/>
            </a:endParaRPr>
          </a:p>
          <a:p>
            <a:r>
              <a:rPr lang="ru-RU" sz="2000" b="1" i="1" u="none" strike="noStrike" baseline="0" dirty="0" smtClean="0">
                <a:solidFill>
                  <a:srgbClr val="001F5F"/>
                </a:solidFill>
                <a:latin typeface="Arial" panose="020B0604020202020204" pitchFamily="34" charset="0"/>
              </a:rPr>
              <a:t>субъектов агропромышленного комплекса обращаться в Администрацию Кежемского района в отдел сельского хозяйства, природопользования и охраны окружающей среды тел. 8(39143)2-19-47</a:t>
            </a:r>
            <a:endParaRPr lang="ru-RU" sz="2000" b="0" i="0" u="none" strike="noStrike" baseline="0" dirty="0" smtClean="0">
              <a:solidFill>
                <a:srgbClr val="001F5F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6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3968" y="428605"/>
            <a:ext cx="9217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/>
              </a:rPr>
              <a:t>Государственная поддержка на развитие ЛПХ гражданам, применяющих специальный налоговый режим «Налог на профессиональный доход»</a:t>
            </a:r>
            <a:endParaRPr lang="ru-RU" sz="22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216" y="1857364"/>
            <a:ext cx="9649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/>
              </a:rPr>
              <a:t>1)</a:t>
            </a:r>
            <a:r>
              <a:rPr lang="ru-RU" b="1" dirty="0">
                <a:solidFill>
                  <a:srgbClr val="002060"/>
                </a:solidFill>
                <a:latin typeface="Calibri"/>
              </a:rPr>
              <a:t> грант на реализацию проектов по развитию личного подсобного хозяйства </a:t>
            </a:r>
          </a:p>
          <a:p>
            <a:endParaRPr lang="ru-RU" b="1" dirty="0">
              <a:solidFill>
                <a:srgbClr val="002060"/>
              </a:solidFill>
              <a:latin typeface="Calibri"/>
            </a:endParaRPr>
          </a:p>
          <a:p>
            <a:endParaRPr lang="ru-RU" b="1" dirty="0">
              <a:solidFill>
                <a:srgbClr val="002060"/>
              </a:solidFill>
              <a:latin typeface="Calibri"/>
            </a:endParaRPr>
          </a:p>
          <a:p>
            <a:r>
              <a:rPr lang="ru-RU" b="1" dirty="0">
                <a:solidFill>
                  <a:srgbClr val="C00000"/>
                </a:solidFill>
                <a:latin typeface="Calibri"/>
              </a:rPr>
              <a:t>2)</a:t>
            </a:r>
            <a:r>
              <a:rPr lang="ru-RU" b="1" dirty="0">
                <a:solidFill>
                  <a:srgbClr val="002060"/>
                </a:solidFill>
                <a:latin typeface="Calibri"/>
              </a:rPr>
              <a:t> субсидии на возмещение части затрат на поддержку производства картофеля и овощей открытого грунта</a:t>
            </a:r>
          </a:p>
          <a:p>
            <a:endParaRPr lang="ru-RU" b="1" dirty="0">
              <a:solidFill>
                <a:srgbClr val="002060"/>
              </a:solidFill>
              <a:latin typeface="Calibri"/>
            </a:endParaRP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76521" y="6374978"/>
            <a:ext cx="572675" cy="33828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9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E52EBE-535E-4E75-BA3C-24C756B773A9}"/>
              </a:ext>
            </a:extLst>
          </p:cNvPr>
          <p:cNvSpPr/>
          <p:nvPr/>
        </p:nvSpPr>
        <p:spPr>
          <a:xfrm>
            <a:off x="5453059" y="2258484"/>
            <a:ext cx="5815128" cy="67489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  <a:latin typeface="Calibri"/>
              </a:rPr>
              <a:t>Заявитель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Calibri"/>
              </a:rPr>
              <a:t>гражданин, ведущий ЛПХ и применяющий специальный налоговый режим «Налог на профессиональный доход» (</a:t>
            </a:r>
            <a:r>
              <a:rPr lang="ru-RU" sz="1400" dirty="0" err="1">
                <a:solidFill>
                  <a:srgbClr val="002060"/>
                </a:solidFill>
                <a:latin typeface="Calibri"/>
              </a:rPr>
              <a:t>самозанятый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)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D61A28-493A-4B26-8572-A9890D904356}"/>
              </a:ext>
            </a:extLst>
          </p:cNvPr>
          <p:cNvSpPr/>
          <p:nvPr/>
        </p:nvSpPr>
        <p:spPr>
          <a:xfrm>
            <a:off x="875500" y="4728248"/>
            <a:ext cx="10418084" cy="1988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alibri"/>
              </a:rPr>
              <a:t>Обязательства </a:t>
            </a:r>
            <a:r>
              <a:rPr lang="ru-RU" sz="1400" b="1" dirty="0" err="1">
                <a:solidFill>
                  <a:srgbClr val="002060"/>
                </a:solidFill>
                <a:latin typeface="Calibri"/>
              </a:rPr>
              <a:t>грантополучателя</a:t>
            </a:r>
            <a:endParaRPr lang="ru-RU" sz="1400" b="1" dirty="0">
              <a:solidFill>
                <a:srgbClr val="002060"/>
              </a:solidFill>
              <a:latin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израсходовать Грант на цели, указанные в плане расходов, в срок не более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9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месяцев с даты поступления средств Гранта на расчетный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счет;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осуществлять ведение личного подсобного хозяйства в течение срока реализации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проекта;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оплачивать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за счет собственных средств не менее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5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% стоимости затрат;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приобретать за счет Гранта сельскохозяйственную технику, оборудование, указанные в перечне расходов, годом выпуска не более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3-х лет;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обеспечивать ежегодный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прирост объема реализованных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картофеля и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(или) овощей в отчетном году по отношению к предыдущему году, начиная с года, следующего за годом получения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Грант (не менее 2%)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0848529" y="6525344"/>
            <a:ext cx="542875" cy="261515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alibri"/>
              </a:rPr>
              <a:t>2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9418" y="0"/>
            <a:ext cx="1041808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b="1" u="sng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</a:rPr>
              <a:t>Грант гражданам, ведущим личное подсобное хозяйство и применяющим специальный налоговый режим «Налог на профессиональный доход»,  на финансовое обеспечение затрат, связанных с реализацией проекта по развитию личного подсобного хозяйства </a:t>
            </a:r>
          </a:p>
          <a:p>
            <a:pPr indent="342900" algn="ctr"/>
            <a:r>
              <a:rPr lang="ru-RU" sz="15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(подпункт «в» пункт 3 </a:t>
            </a:r>
            <a:r>
              <a:rPr lang="ru-RU" sz="15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статьи </a:t>
            </a:r>
            <a:r>
              <a:rPr lang="ru-RU" sz="15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9 Закона края № 3-1004 от </a:t>
            </a:r>
            <a:r>
              <a:rPr lang="ru-RU" sz="15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07.07.2022;</a:t>
            </a:r>
          </a:p>
          <a:p>
            <a:pPr indent="342900" algn="ctr"/>
            <a:r>
              <a:rPr lang="ru-RU" sz="15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Постановление Правительства Красноярского края от 08.11.2022 N 959-п </a:t>
            </a:r>
            <a:r>
              <a:rPr lang="ru-RU" sz="15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«Об </a:t>
            </a:r>
            <a:r>
              <a:rPr lang="ru-RU" sz="15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утверждении </a:t>
            </a:r>
            <a:r>
              <a:rPr lang="ru-RU" sz="15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Порядка…»)</a:t>
            </a:r>
            <a:endParaRPr lang="ru-RU" sz="15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89727C1C-4EC8-4082-96E0-3057717BBEE7}"/>
              </a:ext>
            </a:extLst>
          </p:cNvPr>
          <p:cNvGraphicFramePr/>
          <p:nvPr>
            <p:extLst/>
          </p:nvPr>
        </p:nvGraphicFramePr>
        <p:xfrm>
          <a:off x="783092" y="1973676"/>
          <a:ext cx="3214678" cy="162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44102" y="1377198"/>
            <a:ext cx="33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Срок реализации проекта – </a:t>
            </a:r>
            <a:endParaRPr lang="ru-RU" sz="1600" b="1" dirty="0">
              <a:solidFill>
                <a:srgbClr val="F79646">
                  <a:lumMod val="50000"/>
                </a:srgbClr>
              </a:solidFill>
              <a:latin typeface="Calibri"/>
            </a:endParaRPr>
          </a:p>
          <a:p>
            <a:r>
              <a:rPr lang="en-US" sz="16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2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года </a:t>
            </a: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без учета года подачи заявки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5500" y="3650970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Срок расходования Гранта – </a:t>
            </a:r>
            <a:br>
              <a:rPr lang="ru-RU" sz="16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</a:b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9 месяцев</a:t>
            </a:r>
            <a:endParaRPr lang="ru-RU" sz="1600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5361" y="3042759"/>
            <a:ext cx="7375784" cy="160043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srgbClr val="C00000"/>
                </a:solidFill>
                <a:latin typeface="Calibri"/>
              </a:rPr>
              <a:t>ВАЖНО 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!!! Меняются направления расходования гранта!</a:t>
            </a:r>
          </a:p>
          <a:p>
            <a:pPr algn="l"/>
            <a:r>
              <a:rPr lang="ru-RU" sz="1400" dirty="0">
                <a:solidFill>
                  <a:srgbClr val="002060"/>
                </a:solidFill>
                <a:latin typeface="Calibri"/>
              </a:rPr>
              <a:t>С 2024 года грант предоставляется </a:t>
            </a:r>
            <a:r>
              <a:rPr lang="ru-RU" sz="1400" b="0" dirty="0">
                <a:solidFill>
                  <a:srgbClr val="002060"/>
                </a:solidFill>
                <a:latin typeface="Calibri"/>
              </a:rPr>
              <a:t>на: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0" dirty="0">
                <a:solidFill>
                  <a:srgbClr val="002060"/>
                </a:solidFill>
                <a:latin typeface="Calibri"/>
              </a:rPr>
              <a:t>- приобретение малогабаритной сельхозтехники и оборудования для </a:t>
            </a:r>
            <a:r>
              <a:rPr lang="ru-RU" sz="1400" b="0" dirty="0">
                <a:solidFill>
                  <a:srgbClr val="002060"/>
                </a:solidFill>
                <a:latin typeface="Calibri"/>
              </a:rPr>
              <a:t>производства </a:t>
            </a:r>
            <a:r>
              <a:rPr lang="ru-RU" sz="1400" b="0" dirty="0">
                <a:solidFill>
                  <a:srgbClr val="002060"/>
                </a:solidFill>
                <a:latin typeface="Calibri"/>
              </a:rPr>
              <a:t>сельхозпродукции </a:t>
            </a:r>
            <a:r>
              <a:rPr lang="ru-RU" sz="1400" b="0" dirty="0">
                <a:solidFill>
                  <a:srgbClr val="002060"/>
                </a:solidFill>
                <a:latin typeface="Calibri"/>
              </a:rPr>
              <a:t>(</a:t>
            </a:r>
            <a:r>
              <a:rPr lang="ru-RU" sz="1400" b="0" dirty="0">
                <a:solidFill>
                  <a:srgbClr val="002060"/>
                </a:solidFill>
                <a:latin typeface="Calibri"/>
              </a:rPr>
              <a:t>картофеля, овощных культур </a:t>
            </a:r>
            <a:r>
              <a:rPr lang="ru-RU" sz="1400" b="0" dirty="0">
                <a:solidFill>
                  <a:srgbClr val="002060"/>
                </a:solidFill>
                <a:latin typeface="Calibri"/>
              </a:rPr>
              <a:t>открытого и закрытого грунта, </a:t>
            </a:r>
            <a:r>
              <a:rPr lang="ru-RU" sz="1400" b="0" dirty="0">
                <a:solidFill>
                  <a:srgbClr val="002060"/>
                </a:solidFill>
                <a:latin typeface="Calibri"/>
              </a:rPr>
              <a:t>продукции </a:t>
            </a:r>
            <a:r>
              <a:rPr lang="ru-RU" sz="1400" b="0" dirty="0">
                <a:solidFill>
                  <a:srgbClr val="002060"/>
                </a:solidFill>
                <a:latin typeface="Calibri"/>
              </a:rPr>
              <a:t>птицеводства, пчеловодства, овцеводства и козоводства в соответствии с постановлением Правительства </a:t>
            </a:r>
            <a:r>
              <a:rPr lang="ru-RU" sz="1400" b="0" dirty="0">
                <a:solidFill>
                  <a:srgbClr val="002060"/>
                </a:solidFill>
                <a:latin typeface="Calibri"/>
              </a:rPr>
              <a:t>РФ от </a:t>
            </a:r>
            <a:r>
              <a:rPr lang="ru-RU" sz="1400" b="0" dirty="0">
                <a:solidFill>
                  <a:srgbClr val="002060"/>
                </a:solidFill>
                <a:latin typeface="Calibri"/>
              </a:rPr>
              <a:t>25.07.2006 № </a:t>
            </a:r>
            <a:r>
              <a:rPr lang="ru-RU" sz="1400" b="0" dirty="0">
                <a:solidFill>
                  <a:srgbClr val="002060"/>
                </a:solidFill>
                <a:latin typeface="Calibri"/>
              </a:rPr>
              <a:t>458);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0" dirty="0">
                <a:solidFill>
                  <a:srgbClr val="002060"/>
                </a:solidFill>
                <a:latin typeface="Calibri"/>
              </a:rPr>
              <a:t>- приобретение </a:t>
            </a:r>
            <a:r>
              <a:rPr lang="ru-RU" sz="1400" b="0" dirty="0" err="1">
                <a:solidFill>
                  <a:srgbClr val="002060"/>
                </a:solidFill>
                <a:latin typeface="Calibri"/>
              </a:rPr>
              <a:t>сельхозживотных</a:t>
            </a:r>
            <a:r>
              <a:rPr lang="ru-RU" sz="1400" b="0" dirty="0">
                <a:solidFill>
                  <a:srgbClr val="002060"/>
                </a:solidFill>
                <a:latin typeface="Calibri"/>
              </a:rPr>
              <a:t>: мелкий рогатый скот, птица, </a:t>
            </a:r>
            <a:r>
              <a:rPr lang="ru-RU" sz="1400" b="0" dirty="0">
                <a:solidFill>
                  <a:srgbClr val="002060"/>
                </a:solidFill>
                <a:latin typeface="Calibri"/>
              </a:rPr>
              <a:t>пчелосемьи.</a:t>
            </a:r>
            <a:endParaRPr lang="ru-RU" sz="1400" b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CCB277A-2F4B-4811-A8B1-BF4013884792}"/>
              </a:ext>
            </a:extLst>
          </p:cNvPr>
          <p:cNvSpPr/>
          <p:nvPr/>
        </p:nvSpPr>
        <p:spPr>
          <a:xfrm>
            <a:off x="5453059" y="1377197"/>
            <a:ext cx="5828087" cy="80519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alibri"/>
              </a:rPr>
              <a:t>МАКСИМАЛЬНЫЙ размер гранта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Calibri"/>
              </a:rPr>
              <a:t>3 </a:t>
            </a:r>
            <a:r>
              <a:rPr lang="ru-RU" sz="1400" b="1" dirty="0">
                <a:solidFill>
                  <a:srgbClr val="002060"/>
                </a:solidFill>
                <a:latin typeface="Calibri"/>
              </a:rPr>
              <a:t>млн рублей –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на реализацию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проекта по развитию ЛПХ.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Calibri"/>
              </a:rPr>
              <a:t>Минимальный размер гранта не устанавливается.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368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5340" y="428604"/>
            <a:ext cx="100811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200" b="1">
                <a:solidFill>
                  <a:srgbClr val="002060"/>
                </a:solidFill>
              </a:defRPr>
            </a:lvl1pPr>
          </a:lstStyle>
          <a:p>
            <a:r>
              <a:rPr lang="ru-RU" u="sng" dirty="0">
                <a:latin typeface="Calibri"/>
              </a:rPr>
              <a:t>Субсидии на возмещение части затрат на поддержку производства картофеля и овощей открытого грунта</a:t>
            </a:r>
          </a:p>
          <a:p>
            <a:r>
              <a:rPr lang="ru-RU" sz="1600" dirty="0">
                <a:solidFill>
                  <a:srgbClr val="C00000"/>
                </a:solidFill>
                <a:latin typeface="Calibri"/>
              </a:rPr>
              <a:t>(на условиях </a:t>
            </a:r>
            <a:r>
              <a:rPr lang="ru-RU" sz="1600" dirty="0" err="1">
                <a:solidFill>
                  <a:srgbClr val="C00000"/>
                </a:solidFill>
                <a:latin typeface="Calibri"/>
              </a:rPr>
              <a:t>софинансирования</a:t>
            </a:r>
            <a:r>
              <a:rPr lang="ru-RU" sz="1600" dirty="0">
                <a:solidFill>
                  <a:srgbClr val="C00000"/>
                </a:solidFill>
                <a:latin typeface="Calibri"/>
              </a:rPr>
              <a:t> из федерального и краевого бюджетов)</a:t>
            </a:r>
            <a:endParaRPr lang="ru-RU" sz="16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4462" y="1636855"/>
            <a:ext cx="4214842" cy="73866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Ставка субсидирования (расчетная) </a:t>
            </a:r>
            <a:endParaRPr lang="ru-RU" sz="1400" dirty="0">
              <a:solidFill>
                <a:srgbClr val="F79646">
                  <a:lumMod val="50000"/>
                </a:srgbClr>
              </a:solidFill>
              <a:latin typeface="Calibri"/>
            </a:endParaRPr>
          </a:p>
          <a:p>
            <a:pPr algn="l"/>
            <a:r>
              <a:rPr lang="ru-RU" sz="1400" b="0" dirty="0">
                <a:solidFill>
                  <a:srgbClr val="002060"/>
                </a:solidFill>
                <a:latin typeface="Calibri"/>
              </a:rPr>
              <a:t>на 1 тонну реализованного картофеля;</a:t>
            </a:r>
          </a:p>
          <a:p>
            <a:pPr algn="l"/>
            <a:r>
              <a:rPr lang="ru-RU" sz="1400" b="0" dirty="0">
                <a:solidFill>
                  <a:srgbClr val="002060"/>
                </a:solidFill>
                <a:latin typeface="Calibri"/>
              </a:rPr>
              <a:t>на 1 тонну реализованного овощей открытого грунта</a:t>
            </a:r>
            <a:endParaRPr lang="ru-RU" sz="1400" b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1620" y="1571613"/>
            <a:ext cx="5929354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srgbClr val="C00000"/>
                </a:solidFill>
                <a:latin typeface="Calibri"/>
              </a:rPr>
              <a:t>ВАЖНО !!!</a:t>
            </a:r>
          </a:p>
          <a:p>
            <a:r>
              <a:rPr lang="ru-RU" sz="1400" b="0" dirty="0">
                <a:solidFill>
                  <a:srgbClr val="C00000"/>
                </a:solidFill>
                <a:latin typeface="Calibri"/>
              </a:rPr>
              <a:t>Гражданину необходимо подтвердить первичными документами затраты, произведенные </a:t>
            </a:r>
            <a:r>
              <a:rPr lang="ru-RU" sz="1400" b="0" dirty="0">
                <a:solidFill>
                  <a:srgbClr val="C00000"/>
                </a:solidFill>
                <a:latin typeface="Calibri"/>
              </a:rPr>
              <a:t>в </a:t>
            </a:r>
            <a:r>
              <a:rPr lang="ru-RU" sz="1400" b="0" dirty="0">
                <a:solidFill>
                  <a:srgbClr val="C00000"/>
                </a:solidFill>
                <a:latin typeface="Calibri"/>
              </a:rPr>
              <a:t>2024 году,  по </a:t>
            </a:r>
            <a:r>
              <a:rPr lang="ru-RU" sz="1400" b="0" dirty="0">
                <a:solidFill>
                  <a:srgbClr val="C00000"/>
                </a:solidFill>
                <a:latin typeface="Calibri"/>
              </a:rPr>
              <a:t>производству картофеля </a:t>
            </a:r>
            <a:r>
              <a:rPr lang="ru-RU" sz="1400" b="0" dirty="0">
                <a:solidFill>
                  <a:srgbClr val="C00000"/>
                </a:solidFill>
                <a:latin typeface="Calibri"/>
              </a:rPr>
              <a:t>и </a:t>
            </a:r>
            <a:r>
              <a:rPr lang="ru-RU" sz="1400" b="0" dirty="0">
                <a:solidFill>
                  <a:srgbClr val="C00000"/>
                </a:solidFill>
                <a:latin typeface="Calibri"/>
              </a:rPr>
              <a:t>овощей открытого грунта, </a:t>
            </a:r>
            <a:r>
              <a:rPr lang="ru-RU" sz="1400" b="0" dirty="0">
                <a:solidFill>
                  <a:srgbClr val="C00000"/>
                </a:solidFill>
                <a:latin typeface="Calibri"/>
              </a:rPr>
              <a:t>а также расходы по реализации </a:t>
            </a:r>
            <a:r>
              <a:rPr lang="ru-RU" sz="1400" b="0" dirty="0">
                <a:solidFill>
                  <a:srgbClr val="C00000"/>
                </a:solidFill>
                <a:latin typeface="Calibri"/>
              </a:rPr>
              <a:t>картофеля </a:t>
            </a:r>
            <a:r>
              <a:rPr lang="ru-RU" sz="1400" b="0" dirty="0">
                <a:solidFill>
                  <a:srgbClr val="C00000"/>
                </a:solidFill>
                <a:latin typeface="Calibri"/>
              </a:rPr>
              <a:t>и </a:t>
            </a:r>
            <a:r>
              <a:rPr lang="ru-RU" sz="1400" b="0" dirty="0">
                <a:solidFill>
                  <a:srgbClr val="C00000"/>
                </a:solidFill>
                <a:latin typeface="Calibri"/>
              </a:rPr>
              <a:t>овощей открытого </a:t>
            </a:r>
            <a:r>
              <a:rPr lang="ru-RU" sz="1400" b="0" dirty="0">
                <a:solidFill>
                  <a:srgbClr val="C00000"/>
                </a:solidFill>
                <a:latin typeface="Calibri"/>
              </a:rPr>
              <a:t>грунта урожая 2024 года</a:t>
            </a:r>
            <a:endParaRPr lang="ru-RU" sz="1400" b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0824303" y="6387933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alibri"/>
              </a:rPr>
              <a:t>3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3902" y="1354051"/>
            <a:ext cx="231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Calibri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408" y="3162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/>
              </a:rPr>
              <a:t>НОВОЕ НАПРАВЛЕНИЕ!!!</a:t>
            </a:r>
            <a:endParaRPr lang="ru-RU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95341" y="5643578"/>
            <a:ext cx="3423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Calibri"/>
                <a:cs typeface="Times New Roman" panose="02020603050405020304" pitchFamily="18" charset="0"/>
              </a:rPr>
              <a:t>Результат предоставления субсидии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5340" y="5929331"/>
            <a:ext cx="457203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buFont typeface="Wingdings" pitchFamily="2" charset="2"/>
              <a:buChar char="q"/>
            </a:pPr>
            <a:r>
              <a:rPr lang="ru-RU" sz="1600" b="0" dirty="0">
                <a:solidFill>
                  <a:srgbClr val="002060"/>
                </a:solidFill>
                <a:latin typeface="Calibri"/>
              </a:rPr>
              <a:t>Реализовано картофеля в тоннах;</a:t>
            </a:r>
          </a:p>
          <a:p>
            <a:pPr algn="l">
              <a:buFont typeface="Wingdings" pitchFamily="2" charset="2"/>
              <a:buChar char="q"/>
            </a:pPr>
            <a:r>
              <a:rPr lang="ru-RU" sz="1600" b="0" dirty="0">
                <a:solidFill>
                  <a:srgbClr val="002060"/>
                </a:solidFill>
                <a:latin typeface="Calibri"/>
              </a:rPr>
              <a:t>Реализовано овощей открытого грунта в тоннах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23902" y="2557955"/>
            <a:ext cx="2183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Calibri"/>
                <a:cs typeface="Times New Roman" panose="02020603050405020304" pitchFamily="18" charset="0"/>
              </a:rPr>
              <a:t>Возмещаются затраты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2464" y="2786059"/>
            <a:ext cx="10215634" cy="254685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buFont typeface="Wingdings" pitchFamily="2" charset="2"/>
              <a:buChar char="ü"/>
            </a:pPr>
            <a:r>
              <a:rPr lang="ru-RU" sz="1450" b="0" dirty="0">
                <a:solidFill>
                  <a:srgbClr val="002060"/>
                </a:solidFill>
                <a:latin typeface="Calibri"/>
              </a:rPr>
              <a:t>по приобретению семян и посадочного материала картофеля и овощей открытого грунта;</a:t>
            </a:r>
          </a:p>
          <a:p>
            <a:pPr algn="l">
              <a:buFont typeface="Wingdings" pitchFamily="2" charset="2"/>
              <a:buChar char="ü"/>
            </a:pPr>
            <a:r>
              <a:rPr lang="ru-RU" sz="1450" b="0" dirty="0">
                <a:solidFill>
                  <a:srgbClr val="002060"/>
                </a:solidFill>
                <a:latin typeface="Calibri"/>
              </a:rPr>
              <a:t>по приобретению органических удобрений, минеральных удобрений, бактериальных и других препаратов и средств защиты растений;</a:t>
            </a:r>
          </a:p>
          <a:p>
            <a:pPr algn="l">
              <a:buFont typeface="Wingdings" pitchFamily="2" charset="2"/>
              <a:buChar char="ü"/>
            </a:pPr>
            <a:r>
              <a:rPr lang="ru-RU" sz="1450" b="0" dirty="0">
                <a:solidFill>
                  <a:srgbClr val="002060"/>
                </a:solidFill>
                <a:latin typeface="Calibri"/>
              </a:rPr>
              <a:t>по приобретению нефтепродуктов всех видов, используемых на технологические цели;</a:t>
            </a:r>
          </a:p>
          <a:p>
            <a:pPr algn="l">
              <a:buFont typeface="Wingdings" pitchFamily="2" charset="2"/>
              <a:buChar char="ü"/>
            </a:pPr>
            <a:r>
              <a:rPr lang="ru-RU" sz="1450" b="0" dirty="0">
                <a:solidFill>
                  <a:srgbClr val="002060"/>
                </a:solidFill>
                <a:latin typeface="Calibri"/>
              </a:rPr>
              <a:t>на содержание основных средств (приобретение запасных частей и расходных материалов); </a:t>
            </a:r>
          </a:p>
          <a:p>
            <a:pPr algn="l">
              <a:buFont typeface="Wingdings" pitchFamily="2" charset="2"/>
              <a:buChar char="ü"/>
            </a:pPr>
            <a:r>
              <a:rPr lang="ru-RU" sz="1450" b="0" dirty="0">
                <a:solidFill>
                  <a:srgbClr val="002060"/>
                </a:solidFill>
                <a:latin typeface="Calibri"/>
              </a:rPr>
              <a:t>на выполнение работ и (или) оказание услуг по внесению органических удобрений, минеральных удобрений, бактериальных и других препаратов, проведению обработки посевов средствами защиты растений, </a:t>
            </a:r>
            <a:br>
              <a:rPr lang="ru-RU" sz="1450" b="0" dirty="0">
                <a:solidFill>
                  <a:srgbClr val="002060"/>
                </a:solidFill>
                <a:latin typeface="Calibri"/>
              </a:rPr>
            </a:br>
            <a:r>
              <a:rPr lang="ru-RU" sz="1450" b="0" dirty="0">
                <a:solidFill>
                  <a:srgbClr val="002060"/>
                </a:solidFill>
                <a:latin typeface="Calibri"/>
              </a:rPr>
              <a:t>по посадке семян и (или) посадочного материала картофеля и овощей открытого грунта,</a:t>
            </a:r>
            <a:br>
              <a:rPr lang="ru-RU" sz="1450" b="0" dirty="0">
                <a:solidFill>
                  <a:srgbClr val="002060"/>
                </a:solidFill>
                <a:latin typeface="Calibri"/>
              </a:rPr>
            </a:br>
            <a:r>
              <a:rPr lang="ru-RU" sz="1450" b="0" dirty="0">
                <a:solidFill>
                  <a:srgbClr val="002060"/>
                </a:solidFill>
                <a:latin typeface="Calibri"/>
              </a:rPr>
              <a:t>по проведению текущего ремонта основных средств;</a:t>
            </a:r>
          </a:p>
          <a:p>
            <a:pPr algn="l">
              <a:buFont typeface="Wingdings" pitchFamily="2" charset="2"/>
              <a:buChar char="ü"/>
            </a:pPr>
            <a:r>
              <a:rPr lang="ru-RU" sz="1450" b="0" dirty="0">
                <a:solidFill>
                  <a:srgbClr val="002060"/>
                </a:solidFill>
                <a:latin typeface="Calibri"/>
              </a:rPr>
              <a:t>на приобретение инвентаря и инструментов, используемых в рамках технологического процесса, связанного с производством картофеля и овощей открытого грунта.</a:t>
            </a:r>
            <a:endParaRPr lang="ru-RU" sz="1450" b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4496" y="5143513"/>
            <a:ext cx="578647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srgbClr val="C00000"/>
                </a:solidFill>
                <a:latin typeface="Calibri"/>
              </a:rPr>
              <a:t>ВАЖНО !!!</a:t>
            </a:r>
          </a:p>
          <a:p>
            <a:r>
              <a:rPr lang="ru-RU" sz="1400" b="0" dirty="0">
                <a:solidFill>
                  <a:srgbClr val="C00000"/>
                </a:solidFill>
                <a:latin typeface="Calibri"/>
              </a:rPr>
              <a:t>При оформлении счета на реализацию сельхозпродукции рядом с наименованием нужно указывать количество реализуемых картофеля и овощей открытого грунта в тоннах или кг</a:t>
            </a:r>
            <a:endParaRPr lang="ru-RU" sz="1400" b="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54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83432" y="44624"/>
            <a:ext cx="10225136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79646">
                  <a:lumMod val="75000"/>
                </a:srgbClr>
              </a:buClr>
              <a:buNone/>
            </a:pPr>
            <a:r>
              <a:rPr lang="ru-RU" sz="2400" u="sng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ЗАЯВКИ на субсидии и гранты будут подаваться ТОЛЬКО </a:t>
            </a:r>
          </a:p>
          <a:p>
            <a:pPr marL="0" indent="0" algn="ctr">
              <a:buClr>
                <a:srgbClr val="F79646">
                  <a:lumMod val="75000"/>
                </a:srgbClr>
              </a:buClr>
              <a:buNone/>
            </a:pPr>
            <a:r>
              <a:rPr lang="ru-RU" sz="2400" u="sng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в ЭЛЕКТРОННОМ ВИДЕ в системе ГИС «Субсидия АПК 24»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6883411" y="5601265"/>
            <a:ext cx="2023757" cy="809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lnSpc>
                <a:spcPct val="60000"/>
              </a:lnSpc>
              <a:buClr>
                <a:srgbClr val="9BBB59">
                  <a:lumMod val="50000"/>
                </a:srgbClr>
              </a:buClr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техническим </a:t>
            </a:r>
          </a:p>
          <a:p>
            <a:pPr marL="45720" indent="0" algn="r">
              <a:lnSpc>
                <a:spcPct val="60000"/>
              </a:lnSpc>
              <a:buClr>
                <a:srgbClr val="9BBB59">
                  <a:lumMod val="50000"/>
                </a:srgbClr>
              </a:buClr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пишите</a:t>
            </a:r>
          </a:p>
          <a:p>
            <a:pPr marL="45720" indent="0" algn="r">
              <a:lnSpc>
                <a:spcPct val="60000"/>
              </a:lnSpc>
              <a:buClr>
                <a:srgbClr val="9BBB59">
                  <a:lumMod val="50000"/>
                </a:srgbClr>
              </a:buClr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группу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://qrcoder.ru/code/?https%3A%2F%2Ft.me%2F%2BQcaQuflzrh9kZWQy&amp;8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4" y="5080844"/>
            <a:ext cx="1697731" cy="169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3"/>
          <p:cNvSpPr txBox="1">
            <a:spLocks/>
          </p:cNvSpPr>
          <p:nvPr/>
        </p:nvSpPr>
        <p:spPr>
          <a:xfrm>
            <a:off x="2326914" y="5787002"/>
            <a:ext cx="4536951" cy="6960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9BBB59">
                  <a:lumMod val="50000"/>
                </a:srgbClr>
              </a:buClr>
              <a:buNone/>
            </a:pPr>
            <a:r>
              <a:rPr lang="ru-RU" sz="16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Перед отбором необходимо заранее 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проверить наличие доступа на новую платформу</a:t>
            </a: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1653280" y="993249"/>
            <a:ext cx="9037004" cy="13596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70000"/>
              </a:lnSpc>
              <a:buClr>
                <a:srgbClr val="9BBB59">
                  <a:lumMod val="50000"/>
                </a:srgbClr>
              </a:buClr>
              <a:buNone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Отборы будут приниматься на </a:t>
            </a:r>
            <a:r>
              <a:rPr 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новой платформе 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ГИС «Субсидия АПК 24».</a:t>
            </a:r>
          </a:p>
          <a:p>
            <a:pPr marL="45720" indent="0">
              <a:buClr>
                <a:srgbClr val="9BBB59">
                  <a:lumMod val="50000"/>
                </a:srgbClr>
              </a:buClr>
              <a:buNone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В объявлении о проведении отбора/гранта </a:t>
            </a:r>
            <a:r>
              <a:rPr lang="ru-RU" sz="1800" u="sng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обратите внимание на адрес сайта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, где будет проводиться мероприятие:</a:t>
            </a:r>
          </a:p>
          <a:p>
            <a:pPr marL="45720" indent="0">
              <a:buClr>
                <a:srgbClr val="9BBB59">
                  <a:lumMod val="50000"/>
                </a:srgbClr>
              </a:buClr>
              <a:buNone/>
            </a:pPr>
            <a:endParaRPr lang="ru-RU" sz="16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осклицательный знак знак информация пузырь - Пользовательский интерфейс и  жесты Ико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81" y="5896773"/>
            <a:ext cx="476529" cy="4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135560" y="1989926"/>
            <a:ext cx="2880320" cy="646986"/>
          </a:xfrm>
          <a:prstGeom prst="roundRect">
            <a:avLst/>
          </a:prstGeom>
          <a:solidFill>
            <a:schemeClr val="lt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>
              <a:buClr>
                <a:srgbClr val="9BBB59">
                  <a:lumMod val="50000"/>
                </a:srgbClr>
              </a:buClr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«Субсидия АПК 24»</a:t>
            </a:r>
          </a:p>
          <a:p>
            <a:pPr marL="45720">
              <a:buClr>
                <a:srgbClr val="9BBB59">
                  <a:lumMod val="50000"/>
                </a:srgbClr>
              </a:buClr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https:/24sapk.krskcit.ru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53722" y="1989926"/>
            <a:ext cx="2767201" cy="646986"/>
          </a:xfrm>
          <a:prstGeom prst="roundRect">
            <a:avLst/>
          </a:prstGeom>
          <a:solidFill>
            <a:schemeClr val="lt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>
              <a:buClr>
                <a:srgbClr val="9BBB59">
                  <a:lumMod val="50000"/>
                </a:srgbClr>
              </a:buClr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«Субсидия АПК 24.в2»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https://sapk24.krskcit.ru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l="2265" t="2375" b="7404"/>
          <a:stretch/>
        </p:blipFill>
        <p:spPr>
          <a:xfrm>
            <a:off x="1649975" y="2733928"/>
            <a:ext cx="3926562" cy="22792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7969" y="2716862"/>
            <a:ext cx="4697693" cy="2296314"/>
          </a:xfrm>
          <a:prstGeom prst="rect">
            <a:avLst/>
          </a:prstGeom>
        </p:spPr>
      </p:pic>
      <p:sp>
        <p:nvSpPr>
          <p:cNvPr id="19" name="Овальная выноска 18"/>
          <p:cNvSpPr/>
          <p:nvPr/>
        </p:nvSpPr>
        <p:spPr>
          <a:xfrm>
            <a:off x="9053798" y="2019423"/>
            <a:ext cx="1440160" cy="724667"/>
          </a:xfrm>
          <a:prstGeom prst="wedgeEllipseCallout">
            <a:avLst/>
          </a:prstGeom>
          <a:solidFill>
            <a:srgbClr val="F4DC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5715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обновленная платформа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r="17370"/>
          <a:stretch/>
        </p:blipFill>
        <p:spPr>
          <a:xfrm>
            <a:off x="10200458" y="4725144"/>
            <a:ext cx="421133" cy="434562"/>
          </a:xfrm>
          <a:prstGeom prst="rect">
            <a:avLst/>
          </a:prstGeom>
        </p:spPr>
      </p:pic>
      <p:sp>
        <p:nvSpPr>
          <p:cNvPr id="16" name="Пятиугольник 15"/>
          <p:cNvSpPr/>
          <p:nvPr/>
        </p:nvSpPr>
        <p:spPr>
          <a:xfrm>
            <a:off x="10824303" y="6387933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alibri"/>
              </a:rPr>
              <a:t>4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91544" y="188640"/>
            <a:ext cx="856895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F79646">
                  <a:lumMod val="75000"/>
                </a:srgbClr>
              </a:buClr>
              <a:buNone/>
            </a:pPr>
            <a:r>
              <a:rPr lang="ru-RU" sz="2400" u="sng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Авторизация в ГИС «Субсидия АПК24»</a:t>
            </a: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1782416" y="951704"/>
            <a:ext cx="7265912" cy="103713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Перейдите на сайт </a:t>
            </a:r>
            <a:r>
              <a:rPr 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обновленной версии 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ГИС «Субсидия АПК 24» </a:t>
            </a:r>
            <a:r>
              <a:rPr lang="en-US" sz="1800" b="1" u="sng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https://sapk24.krskcit.ru</a:t>
            </a:r>
            <a:r>
              <a:rPr lang="ru-RU" sz="1800" b="1" u="sng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 ;</a:t>
            </a:r>
          </a:p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Авторизуйтесь с помощью </a:t>
            </a:r>
            <a:r>
              <a:rPr lang="ru-RU" sz="18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ЕСИА</a:t>
            </a:r>
            <a:r>
              <a:rPr lang="ru-RU" sz="18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(                      );</a:t>
            </a:r>
          </a:p>
          <a:p>
            <a:pPr marL="45720" indent="0">
              <a:buClr>
                <a:srgbClr val="9BBB59">
                  <a:lumMod val="50000"/>
                </a:srgbClr>
              </a:buClr>
              <a:buNone/>
            </a:pPr>
            <a:endParaRPr lang="ru-RU" sz="18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219" y="2103832"/>
            <a:ext cx="2098724" cy="18319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445219" y="2871284"/>
            <a:ext cx="2088232" cy="2970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r="19751" b="17578"/>
          <a:stretch/>
        </p:blipFill>
        <p:spPr>
          <a:xfrm>
            <a:off x="1671580" y="6237312"/>
            <a:ext cx="4062446" cy="5044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Логотип Gosuslugi.ru (Госуслуги) / Интернет / TopLogos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95" y="1727419"/>
            <a:ext cx="1197103" cy="1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бъект 3"/>
          <p:cNvSpPr txBox="1">
            <a:spLocks/>
          </p:cNvSpPr>
          <p:nvPr/>
        </p:nvSpPr>
        <p:spPr>
          <a:xfrm>
            <a:off x="1779616" y="4949269"/>
            <a:ext cx="3911534" cy="127098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buClr>
                <a:prstClr val="black"/>
              </a:buClr>
              <a:buFont typeface="+mj-lt"/>
              <a:buAutoNum type="arabicPeriod" startAt="4"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После принятия положительного решения по запросу. На экране </a:t>
            </a:r>
            <a:r>
              <a:rPr 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будут отображены вкладки 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«Заявки» и «Соглашения».</a:t>
            </a:r>
          </a:p>
          <a:p>
            <a:pPr marL="45720" indent="0">
              <a:lnSpc>
                <a:spcPct val="200000"/>
              </a:lnSpc>
              <a:buClr>
                <a:prstClr val="black"/>
              </a:buClr>
              <a:buNone/>
            </a:pPr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416" y="4324834"/>
            <a:ext cx="4774997" cy="18404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Объект 3"/>
          <p:cNvSpPr txBox="1">
            <a:spLocks/>
          </p:cNvSpPr>
          <p:nvPr/>
        </p:nvSpPr>
        <p:spPr>
          <a:xfrm>
            <a:off x="1782416" y="2304553"/>
            <a:ext cx="6679356" cy="8364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buClr>
                <a:prstClr val="black"/>
              </a:buClr>
              <a:buFont typeface="+mj-lt"/>
              <a:buAutoNum type="arabicPeriod" startAt="3"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После авторизации подайте </a:t>
            </a:r>
            <a:r>
              <a:rPr 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запрос на доступ 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в систему по кнопке «Мои запросы на доступ»:</a:t>
            </a:r>
          </a:p>
          <a:p>
            <a:pPr marL="765810" lvl="1" indent="-400050">
              <a:buClr>
                <a:prstClr val="black"/>
              </a:buClr>
              <a:buFont typeface="+mj-lt"/>
              <a:buAutoNum type="romanUcPeriod"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Нажмите на кнопку «Создать новый запрос»;</a:t>
            </a:r>
          </a:p>
          <a:p>
            <a:pPr marL="765810" lvl="1" indent="-400050">
              <a:buClr>
                <a:prstClr val="black"/>
              </a:buClr>
              <a:buFont typeface="+mj-lt"/>
              <a:buAutoNum type="romanUcPeriod"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Выберите тип запроса: «для сельхозтоваропроизводителя» (если вы юридическое лицо) или «для физического лица». </a:t>
            </a:r>
          </a:p>
          <a:p>
            <a:pPr marL="765810" lvl="1" indent="-400050">
              <a:buClr>
                <a:prstClr val="black"/>
              </a:buClr>
              <a:buFont typeface="+mj-lt"/>
              <a:buAutoNum type="romanUcPeriod"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Заполните все необходимые поля и отправьте запрос, нажав на кнопку «Отправить»;</a:t>
            </a:r>
          </a:p>
          <a:p>
            <a:pPr marL="45720" indent="0">
              <a:buClr>
                <a:srgbClr val="9BBB59">
                  <a:lumMod val="50000"/>
                </a:srgbClr>
              </a:buClr>
              <a:buNone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0824303" y="6387933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alibri"/>
              </a:rPr>
              <a:t>5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9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11016" y="132888"/>
            <a:ext cx="8856984" cy="11905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F79646">
                  <a:lumMod val="75000"/>
                </a:srgbClr>
              </a:buClr>
              <a:buNone/>
            </a:pPr>
            <a:r>
              <a:rPr lang="ru-RU" sz="2400" u="sng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Подача заявки в ГИС «Субсидия АПК24»</a:t>
            </a: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1703513" y="885400"/>
            <a:ext cx="8964488" cy="556793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На главной странице сайта расположены </a:t>
            </a:r>
            <a:r>
              <a:rPr 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действующие отборы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                             Для перехода к отборам по другим группам мер господдержки необходимо </a:t>
            </a:r>
            <a:r>
              <a:rPr lang="ru-RU" sz="1800" i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пролистать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 до нужной (растениеводство, животноводство и т.д.);</a:t>
            </a:r>
          </a:p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В нужной группе нажмите </a:t>
            </a:r>
            <a:r>
              <a:rPr 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«Подать заявку» 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на интересующий отбор;</a:t>
            </a:r>
          </a:p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Далее необходимо </a:t>
            </a:r>
            <a:r>
              <a:rPr lang="ru-RU" sz="1800" i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заполнить поля и файлы в черновике 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заявки. </a:t>
            </a:r>
          </a:p>
          <a:p>
            <a:pPr marL="388620" indent="-342900">
              <a:buClr>
                <a:srgbClr val="9BBB59">
                  <a:lumMod val="50000"/>
                </a:srgbClr>
              </a:buClr>
              <a:buFont typeface="Georgia" pitchFamily="18" charset="0"/>
              <a:buAutoNum type="arabicPeriod"/>
            </a:pPr>
            <a:endParaRPr lang="ru-RU" sz="1600" b="1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  <a:p>
            <a:pPr marL="388620" indent="-342900">
              <a:buClr>
                <a:srgbClr val="9BBB59">
                  <a:lumMod val="50000"/>
                </a:srgbClr>
              </a:buClr>
              <a:buFont typeface="Georgia" pitchFamily="18" charset="0"/>
              <a:buAutoNum type="arabicPeriod"/>
            </a:pPr>
            <a:endParaRPr lang="ru-RU" sz="1600" b="1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  <a:p>
            <a:pPr marL="388620" indent="-342900">
              <a:buClr>
                <a:srgbClr val="9BBB59">
                  <a:lumMod val="50000"/>
                </a:srgbClr>
              </a:buClr>
              <a:buFont typeface="Georgia" pitchFamily="18" charset="0"/>
              <a:buAutoNum type="arabicPeriod"/>
            </a:pPr>
            <a:endParaRPr lang="ru-RU" sz="1600" b="1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  <a:p>
            <a:pPr marL="388620" indent="-342900">
              <a:buClr>
                <a:srgbClr val="9BBB59">
                  <a:lumMod val="50000"/>
                </a:srgbClr>
              </a:buClr>
              <a:buFont typeface="Georgia" pitchFamily="18" charset="0"/>
              <a:buAutoNum type="arabicPeriod"/>
            </a:pPr>
            <a:endParaRPr lang="ru-RU" sz="16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003" y="1849390"/>
            <a:ext cx="6816375" cy="35958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ятиугольник 4"/>
          <p:cNvSpPr/>
          <p:nvPr/>
        </p:nvSpPr>
        <p:spPr>
          <a:xfrm>
            <a:off x="10824303" y="6387933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alibri"/>
              </a:rPr>
              <a:t>6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0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791744" y="132889"/>
            <a:ext cx="4573016" cy="63181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F79646">
                  <a:lumMod val="75000"/>
                </a:srgbClr>
              </a:buClr>
              <a:buNone/>
            </a:pPr>
            <a:r>
              <a:rPr lang="ru-RU" sz="2400" u="sng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Заполнение заявки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764706"/>
            <a:ext cx="7560840" cy="59970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112224" y="6444334"/>
            <a:ext cx="1512168" cy="2970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0824303" y="6387933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alibri"/>
              </a:rPr>
              <a:t>7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0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19536" y="150206"/>
            <a:ext cx="8424936" cy="11905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F79646">
                  <a:lumMod val="75000"/>
                </a:srgbClr>
              </a:buClr>
              <a:buNone/>
            </a:pPr>
            <a:r>
              <a:rPr lang="ru-RU" sz="2400" u="sng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Направление заявки </a:t>
            </a:r>
          </a:p>
          <a:p>
            <a:pPr marL="0" indent="0" algn="ctr">
              <a:lnSpc>
                <a:spcPct val="80000"/>
              </a:lnSpc>
              <a:buClr>
                <a:srgbClr val="F79646">
                  <a:lumMod val="75000"/>
                </a:srgbClr>
              </a:buClr>
              <a:buNone/>
            </a:pPr>
            <a:r>
              <a:rPr lang="ru-RU" sz="2400" u="sng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в ГИС «Субсидия АПК24»</a:t>
            </a: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1703513" y="1177398"/>
            <a:ext cx="5978770" cy="16680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После заполнения всех необходимых данных по заявке, нажмите кнопку </a:t>
            </a:r>
            <a:r>
              <a:rPr 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«Сформировать файл»;</a:t>
            </a:r>
          </a:p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В всплывающем окне </a:t>
            </a:r>
            <a:r>
              <a:rPr 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просмотрите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 сформированный печатный комплект заявки </a:t>
            </a:r>
            <a:r>
              <a:rPr 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на правильность заполнения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 (нажав на файл заявки);</a:t>
            </a:r>
          </a:p>
          <a:p>
            <a:pPr marL="388620" indent="-342900">
              <a:buClr>
                <a:prstClr val="black"/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Подпишите заявку </a:t>
            </a:r>
            <a:r>
              <a:rPr 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электронной подписью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;</a:t>
            </a:r>
            <a:endParaRPr lang="ru-RU" sz="1600" b="1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  <a:p>
            <a:pPr marL="388620" indent="-342900">
              <a:buClr>
                <a:srgbClr val="9BBB59">
                  <a:lumMod val="50000"/>
                </a:srgbClr>
              </a:buClr>
              <a:buFont typeface="Georgia" pitchFamily="18" charset="0"/>
              <a:buAutoNum type="arabicPeriod"/>
            </a:pPr>
            <a:endParaRPr lang="ru-RU" sz="1600" b="1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  <a:p>
            <a:pPr marL="388620" indent="-342900">
              <a:buClr>
                <a:srgbClr val="9BBB59">
                  <a:lumMod val="50000"/>
                </a:srgbClr>
              </a:buClr>
              <a:buFont typeface="Georgia" pitchFamily="18" charset="0"/>
              <a:buAutoNum type="arabicPeriod"/>
            </a:pPr>
            <a:endParaRPr lang="ru-RU" sz="16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23" t="5279" b="1106"/>
          <a:stretch/>
        </p:blipFill>
        <p:spPr>
          <a:xfrm>
            <a:off x="7574272" y="1251172"/>
            <a:ext cx="2878212" cy="1514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35913"/>
          <a:stretch/>
        </p:blipFill>
        <p:spPr>
          <a:xfrm>
            <a:off x="8300936" y="3866988"/>
            <a:ext cx="2116622" cy="14401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2675" b="9552"/>
          <a:stretch/>
        </p:blipFill>
        <p:spPr>
          <a:xfrm>
            <a:off x="1919538" y="5727316"/>
            <a:ext cx="3430439" cy="1008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3"/>
          <p:cNvSpPr txBox="1">
            <a:spLocks/>
          </p:cNvSpPr>
          <p:nvPr/>
        </p:nvSpPr>
        <p:spPr>
          <a:xfrm>
            <a:off x="1703512" y="3179783"/>
            <a:ext cx="8748972" cy="9767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buClr>
                <a:prstClr val="black"/>
              </a:buClr>
              <a:buFont typeface="+mj-lt"/>
              <a:buAutoNum type="arabicPeriod" startAt="4"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Если необходимо вернуться к редактированию заявки, нажмите «Редактировать». В случае, если все верно, нажмите кнопку «Отправить». После отправки заявка будет автоматически зарегистрирована и направлена на проверку;</a:t>
            </a:r>
          </a:p>
          <a:p>
            <a:pPr marL="388620" indent="-342900">
              <a:buClr>
                <a:prstClr val="black"/>
              </a:buClr>
              <a:buFont typeface="+mj-lt"/>
              <a:buAutoNum type="arabicPeriod" startAt="4"/>
            </a:pPr>
            <a:endParaRPr lang="ru-RU" sz="1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1703514" y="4149080"/>
            <a:ext cx="6702203" cy="14401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buClr>
                <a:prstClr val="black"/>
              </a:buClr>
              <a:buFont typeface="+mj-lt"/>
              <a:buAutoNum type="arabicPeriod" startAt="5"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До окончания отбора </a:t>
            </a:r>
            <a:r>
              <a:rPr lang="ru-RU" sz="1800" i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отправленную заявку можно </a:t>
            </a:r>
            <a:r>
              <a:rPr 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отозвать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скопировать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данные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 в новую заявку и направить снова;</a:t>
            </a:r>
          </a:p>
          <a:p>
            <a:pPr marL="388620" indent="-342900">
              <a:buClr>
                <a:prstClr val="black"/>
              </a:buClr>
              <a:buFont typeface="Georgia" pitchFamily="18" charset="0"/>
              <a:buAutoNum type="arabicPeriod" startAt="5"/>
            </a:pP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В случае, </a:t>
            </a:r>
            <a:r>
              <a:rPr lang="ru-RU" sz="1800" i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если специалисты написали комментарии </a:t>
            </a:r>
            <a:r>
              <a:rPr lang="ru-RU" sz="1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по вашей заявки  с ними можно ознакомиться в заявке по кнопке </a:t>
            </a:r>
            <a:r>
              <a:rPr 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«Комментарий».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31865" y="2508709"/>
            <a:ext cx="1292529" cy="2970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35560" y="6231372"/>
            <a:ext cx="1440160" cy="36598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4" b="13623"/>
          <a:stretch/>
        </p:blipFill>
        <p:spPr>
          <a:xfrm>
            <a:off x="8524892" y="2571745"/>
            <a:ext cx="2730474" cy="607121"/>
          </a:xfrm>
          <a:prstGeom prst="rect">
            <a:avLst/>
          </a:prstGeom>
        </p:spPr>
      </p:pic>
      <p:sp>
        <p:nvSpPr>
          <p:cNvPr id="17" name="Пятиугольник 16"/>
          <p:cNvSpPr/>
          <p:nvPr/>
        </p:nvSpPr>
        <p:spPr>
          <a:xfrm>
            <a:off x="10824303" y="6387933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8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2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1063</Words>
  <Application>Microsoft Office PowerPoint</Application>
  <PresentationFormat>Широкоэкранный</PresentationFormat>
  <Paragraphs>116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11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2024-05-28T03:46:00Z</dcterms:created>
  <dcterms:modified xsi:type="dcterms:W3CDTF">2024-05-28T03:55:09Z</dcterms:modified>
</cp:coreProperties>
</file>